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</p:sldMasterIdLst>
  <p:sldIdLst>
    <p:sldId id="288" r:id="rId6"/>
    <p:sldId id="329" r:id="rId7"/>
    <p:sldId id="258" r:id="rId8"/>
    <p:sldId id="327" r:id="rId9"/>
    <p:sldId id="324" r:id="rId10"/>
    <p:sldId id="325" r:id="rId11"/>
    <p:sldId id="261" r:id="rId12"/>
    <p:sldId id="330" r:id="rId13"/>
    <p:sldId id="259" r:id="rId14"/>
    <p:sldId id="313" r:id="rId15"/>
    <p:sldId id="314" r:id="rId16"/>
    <p:sldId id="315" r:id="rId17"/>
    <p:sldId id="273" r:id="rId18"/>
    <p:sldId id="316" r:id="rId19"/>
    <p:sldId id="317" r:id="rId20"/>
    <p:sldId id="318" r:id="rId21"/>
    <p:sldId id="274" r:id="rId22"/>
    <p:sldId id="319" r:id="rId23"/>
    <p:sldId id="256" r:id="rId24"/>
    <p:sldId id="320" r:id="rId25"/>
    <p:sldId id="321" r:id="rId26"/>
    <p:sldId id="333" r:id="rId27"/>
    <p:sldId id="334" r:id="rId28"/>
    <p:sldId id="322" r:id="rId29"/>
    <p:sldId id="323" r:id="rId30"/>
    <p:sldId id="331" r:id="rId31"/>
    <p:sldId id="260" r:id="rId32"/>
    <p:sldId id="312" r:id="rId33"/>
    <p:sldId id="332" r:id="rId34"/>
    <p:sldId id="264" r:id="rId35"/>
    <p:sldId id="265" r:id="rId36"/>
    <p:sldId id="266" r:id="rId37"/>
    <p:sldId id="267" r:id="rId38"/>
    <p:sldId id="269" r:id="rId39"/>
    <p:sldId id="268" r:id="rId40"/>
    <p:sldId id="270" r:id="rId41"/>
    <p:sldId id="263" r:id="rId42"/>
    <p:sldId id="328" r:id="rId43"/>
    <p:sldId id="294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53" autoAdjust="0"/>
    <p:restoredTop sz="94660"/>
  </p:normalViewPr>
  <p:slideViewPr>
    <p:cSldViewPr snapToGrid="0">
      <p:cViewPr>
        <p:scale>
          <a:sx n="66" d="100"/>
          <a:sy n="66" d="100"/>
        </p:scale>
        <p:origin x="324" y="2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theme" Target="theme/theme1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tableStyles" Target="tableStyle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viewProps" Target="viewProps.xml"/><Relationship Id="rId20" Type="http://schemas.openxmlformats.org/officeDocument/2006/relationships/slide" Target="slides/slide15.xml"/><Relationship Id="rId41" Type="http://schemas.openxmlformats.org/officeDocument/2006/relationships/slide" Target="slides/slide3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3450BE-0F61-4236-B3CE-A39895D78E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7C2F50A-8E21-47E5-8B39-17C2AE13AC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1D286F-5183-461E-B591-56651341E2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114FB1-13AB-4285-A453-22F1092F7735}" type="datetimeFigureOut">
              <a:rPr lang="en-GB" smtClean="0"/>
              <a:t>23/11/2021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153E76-73AF-44CE-AE9F-55FFAF06C8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E955D3-4499-4418-8009-CA4A913C84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B9CBA-ADC3-4488-AB70-AE73F9CFB0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34881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4E7437-3C75-49AE-87A2-A6CBF4F6C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E848CA-C440-4F59-BD37-1D44E5919B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D29AD4-3CCB-4177-9164-45280102D2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114FB1-13AB-4285-A453-22F1092F7735}" type="datetimeFigureOut">
              <a:rPr lang="en-GB" smtClean="0"/>
              <a:t>23/11/2021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B0E6F3-A5F8-4044-8C34-15E57897EA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144105-89AB-452C-A8CE-85428284C2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B9CBA-ADC3-4488-AB70-AE73F9CFB0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72891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7A2C6FD-3FAF-4AA1-BAB1-D3614E333C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8635637-0D56-4336-BAA3-21866BD464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66F8D5-EEEA-4D9E-85E3-F94514D37F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114FB1-13AB-4285-A453-22F1092F7735}" type="datetimeFigureOut">
              <a:rPr lang="en-GB" smtClean="0"/>
              <a:t>23/11/2021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594952-DB41-4B38-9AF9-A6DB8E279F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84B872-E977-4CE2-AC58-380DF38347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B9CBA-ADC3-4488-AB70-AE73F9CFB0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95946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4DA10-F1FC-4B45-9719-81817F3FF269}" type="datetimeFigureOut">
              <a:rPr lang="en-GB" smtClean="0"/>
              <a:t>23/11/2021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CC1EE-EFD1-44F8-B2FA-208A6E1EC68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77757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4DA10-F1FC-4B45-9719-81817F3FF269}" type="datetimeFigureOut">
              <a:rPr lang="en-GB" smtClean="0"/>
              <a:t>23/11/2021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CC1EE-EFD1-44F8-B2FA-208A6E1EC68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62335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4DA10-F1FC-4B45-9719-81817F3FF269}" type="datetimeFigureOut">
              <a:rPr lang="en-GB" smtClean="0"/>
              <a:t>23/11/2021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CC1EE-EFD1-44F8-B2FA-208A6E1EC68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99068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4DA10-F1FC-4B45-9719-81817F3FF269}" type="datetimeFigureOut">
              <a:rPr lang="en-GB" smtClean="0"/>
              <a:t>23/11/2021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CC1EE-EFD1-44F8-B2FA-208A6E1EC68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61825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4DA10-F1FC-4B45-9719-81817F3FF269}" type="datetimeFigureOut">
              <a:rPr lang="en-GB" smtClean="0"/>
              <a:t>23/11/2021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CC1EE-EFD1-44F8-B2FA-208A6E1EC68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36183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4DA10-F1FC-4B45-9719-81817F3FF269}" type="datetimeFigureOut">
              <a:rPr lang="en-GB" smtClean="0"/>
              <a:t>23/11/2021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CC1EE-EFD1-44F8-B2FA-208A6E1EC68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65792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4DA10-F1FC-4B45-9719-81817F3FF269}" type="datetimeFigureOut">
              <a:rPr lang="en-GB" smtClean="0"/>
              <a:t>23/11/2021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CC1EE-EFD1-44F8-B2FA-208A6E1EC68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87695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4DA10-F1FC-4B45-9719-81817F3FF269}" type="datetimeFigureOut">
              <a:rPr lang="en-GB" smtClean="0"/>
              <a:t>23/11/2021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CC1EE-EFD1-44F8-B2FA-208A6E1EC68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68741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50CFBE-8A8A-4981-85DD-93CED7AEDC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6E4E8C-1EFE-48AF-AE99-081FCDBABF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E767A7-18EC-4926-AC8F-27338DB974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114FB1-13AB-4285-A453-22F1092F7735}" type="datetimeFigureOut">
              <a:rPr lang="en-GB" smtClean="0"/>
              <a:t>23/11/2021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78818A-DC34-447A-893D-3891C55314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26270C-9235-44DD-9C3A-986687B9D3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B9CBA-ADC3-4488-AB70-AE73F9CFB0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65646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4DA10-F1FC-4B45-9719-81817F3FF269}" type="datetimeFigureOut">
              <a:rPr lang="en-GB" smtClean="0"/>
              <a:t>23/11/2021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CC1EE-EFD1-44F8-B2FA-208A6E1EC68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23903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4DA10-F1FC-4B45-9719-81817F3FF269}" type="datetimeFigureOut">
              <a:rPr lang="en-GB" smtClean="0"/>
              <a:t>23/11/2021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CC1EE-EFD1-44F8-B2FA-208A6E1EC68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21961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4DA10-F1FC-4B45-9719-81817F3FF269}" type="datetimeFigureOut">
              <a:rPr lang="en-GB" smtClean="0"/>
              <a:t>23/11/2021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CC1EE-EFD1-44F8-B2FA-208A6E1EC68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70502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1A567C-119D-4167-BC57-28433375AB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79A037-9A34-4F7C-B358-B2BA51E229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3C439A-8889-44AF-8E53-87112736F3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114FB1-13AB-4285-A453-22F1092F7735}" type="datetimeFigureOut">
              <a:rPr lang="en-GB" smtClean="0"/>
              <a:t>23/11/2021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308225-0641-4B1C-B44F-8D58D16CD9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3E3188-1087-4C39-AFCA-1F5447A775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B9CBA-ADC3-4488-AB70-AE73F9CFB0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33975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67C8D0-75BC-4D6E-B0D2-B629BB42D0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0CAA93-C41A-4EA6-89DE-E76E5497E5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9BBFBF-73F5-4089-9C20-D8B865BEB7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C47248-9372-40E8-B906-CFAE3F90E8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114FB1-13AB-4285-A453-22F1092F7735}" type="datetimeFigureOut">
              <a:rPr lang="en-GB" smtClean="0"/>
              <a:t>23/11/2021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306054-7AA7-4DB2-A95D-FC7B09962D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43BCE3-68C3-497C-AB94-A3CEC0AB41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B9CBA-ADC3-4488-AB70-AE73F9CFB0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21728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76D164-E588-4E99-9C53-176B2810EB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EB93F3-4203-40E7-96B5-6615922BE2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8478C7-9007-425D-9C1D-A341597147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E922B1F-A3CE-4643-888C-24BD2D0A12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4CCA7E9-A0E1-4FC4-B647-DE3E4190E68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FD157E4-13CB-42F0-8656-8F12528A04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114FB1-13AB-4285-A453-22F1092F7735}" type="datetimeFigureOut">
              <a:rPr lang="en-GB" smtClean="0"/>
              <a:t>23/11/2021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B2A83A8-B600-4AF6-8E5F-CA48BC7420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EA8964C-88F9-4CD0-B36F-A66DB3BB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B9CBA-ADC3-4488-AB70-AE73F9CFB0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09137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234E7B-84A5-4A09-85B3-2008388A6C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AE0A6D1-7E7B-45BE-8EE3-78904EA01D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114FB1-13AB-4285-A453-22F1092F7735}" type="datetimeFigureOut">
              <a:rPr lang="en-GB" smtClean="0"/>
              <a:t>23/11/2021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372B066-609C-49AA-8656-86F3E7FEE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16A142-9196-4BEC-940C-67CBF50874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B9CBA-ADC3-4488-AB70-AE73F9CFB0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90317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CE71E3D-376E-40AC-836F-E4798CAEA5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114FB1-13AB-4285-A453-22F1092F7735}" type="datetimeFigureOut">
              <a:rPr lang="en-GB" smtClean="0"/>
              <a:t>23/11/2021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F17D67D-D024-4E7A-BDF8-477ED38336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4D8175-332E-4EBD-AC7C-0263F57815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B9CBA-ADC3-4488-AB70-AE73F9CFB0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34808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541FB2-2F5B-4D3C-B7CD-624633D3EB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290B07-7CAC-4403-A1C4-0B3BCE1415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BD948E-B380-4D98-945D-4ED0924C24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1C67B3-0E08-4629-B35F-200B91573D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114FB1-13AB-4285-A453-22F1092F7735}" type="datetimeFigureOut">
              <a:rPr lang="en-GB" smtClean="0"/>
              <a:t>23/11/2021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6C5D1A-69CB-4C80-9D5F-89D444CA79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0414FE-2ECC-452A-9236-AF34E00BAC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B9CBA-ADC3-4488-AB70-AE73F9CFB0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80406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1C3593-35AF-4F87-8EE7-B27BA70DCC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F1DA67E-11D4-4EE7-8D89-77BA3ADAF73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1CDB3C-C63F-4100-B94B-9F2339D873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E301F4-87E5-413D-82E0-4791C63202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114FB1-13AB-4285-A453-22F1092F7735}" type="datetimeFigureOut">
              <a:rPr lang="en-GB" smtClean="0"/>
              <a:t>23/11/2021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B7E2FC-8898-421E-A7F2-49571FE226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7566E4-73F6-4933-88A8-DC9D573E2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B9CBA-ADC3-4488-AB70-AE73F9CFB0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09241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C360EE0-D7E5-41B9-9C21-104BB12EF0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F3094D-5268-41E0-BE8C-6CCBAF2E8E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12D0B0-8A20-40BC-BAFC-AC55091323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114FB1-13AB-4285-A453-22F1092F7735}" type="datetimeFigureOut">
              <a:rPr lang="en-GB" smtClean="0"/>
              <a:t>23/11/2021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0D9AFF-7593-442C-8329-F512A58AA3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225972-6E79-44E5-9984-9A78195061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6B9CBA-ADC3-4488-AB70-AE73F9CFB0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55740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34DA10-F1FC-4B45-9719-81817F3FF269}" type="datetimeFigureOut">
              <a:rPr lang="en-GB" smtClean="0"/>
              <a:t>23/11/2021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9CC1EE-EFD1-44F8-B2FA-208A6E1EC68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0472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2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Relationship Id="rId5" Type="http://schemas.openxmlformats.org/officeDocument/2006/relationships/hyperlink" Target="https://vimeo.com/648607174" TargetMode="External"/><Relationship Id="rId4" Type="http://schemas.openxmlformats.org/officeDocument/2006/relationships/image" Target="../media/image4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55222" y="1122362"/>
            <a:ext cx="9412778" cy="2854545"/>
          </a:xfrm>
        </p:spPr>
        <p:txBody>
          <a:bodyPr>
            <a:normAutofit fontScale="90000"/>
          </a:bodyPr>
          <a:lstStyle/>
          <a:p>
            <a:pPr lvl="0">
              <a:spcBef>
                <a:spcPts val="1000"/>
              </a:spcBef>
            </a:pPr>
            <a:r>
              <a:rPr lang="en-US" sz="6600" dirty="0"/>
              <a:t>Year 11 Information Evening</a:t>
            </a:r>
            <a:br>
              <a:rPr lang="en-US" sz="6600" dirty="0"/>
            </a:br>
            <a:br>
              <a:rPr lang="en-US" sz="6600" dirty="0"/>
            </a:br>
            <a:r>
              <a:rPr lang="en-US" sz="28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Tuesday 23 November</a:t>
            </a:r>
            <a:endParaRPr lang="en-GB" sz="6600" dirty="0">
              <a:ea typeface="Life's A Beach" panose="02000603000000000000" pitchFamily="2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395555" y="5516009"/>
            <a:ext cx="11671443" cy="0"/>
          </a:xfrm>
          <a:prstGeom prst="line">
            <a:avLst/>
          </a:prstGeom>
          <a:ln w="381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6895" y="4185508"/>
            <a:ext cx="6483926" cy="1330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5683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A6F6B847-4A8D-4A83-946F-D84E4B5E67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9729" y="387465"/>
            <a:ext cx="9351106" cy="51404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A02E6C0-F056-4896-A8C4-FAE485F975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476417"/>
            <a:ext cx="12192000" cy="12070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0DA85A8-C1E8-4487-A60F-408EFCFC26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59401" y="0"/>
            <a:ext cx="1932599" cy="1932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7731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B722675A-6EE1-454D-A927-BC36144B5C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5769" y="493483"/>
            <a:ext cx="9653131" cy="498293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A02E6C0-F056-4896-A8C4-FAE485F975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476417"/>
            <a:ext cx="12192000" cy="12070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AA33D76-526B-4289-9915-2496F7AB0B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59401" y="0"/>
            <a:ext cx="1932599" cy="1932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1865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b="1" dirty="0"/>
              <a:t>Revision for finals</a:t>
            </a:r>
            <a:endParaRPr lang="en-GB" sz="6600" b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A02E6C0-F056-4896-A8C4-FAE485F975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122" y="5573459"/>
            <a:ext cx="11449878" cy="12070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581BDF9-A275-45F0-88C2-0AFA5CEFC6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59401" y="0"/>
            <a:ext cx="1932599" cy="1932599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84C424A-6BEA-4DDE-B0C6-2C9B8B8155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1079"/>
            <a:ext cx="10515600" cy="4255884"/>
          </a:xfrm>
        </p:spPr>
        <p:txBody>
          <a:bodyPr/>
          <a:lstStyle/>
          <a:p>
            <a:r>
              <a:rPr lang="en-GB" sz="3600" dirty="0"/>
              <a:t>GCSE exams start officially on Monday May 16</a:t>
            </a:r>
            <a:r>
              <a:rPr lang="en-GB" sz="3600" baseline="30000" dirty="0"/>
              <a:t>th</a:t>
            </a:r>
            <a:r>
              <a:rPr lang="en-GB" sz="3600" dirty="0"/>
              <a:t>. </a:t>
            </a:r>
          </a:p>
          <a:p>
            <a:r>
              <a:rPr lang="en-GB" sz="3600" dirty="0"/>
              <a:t>Most exams will be completed in a four week period with a half term break in the middle. </a:t>
            </a:r>
          </a:p>
          <a:p>
            <a:r>
              <a:rPr lang="en-GB" sz="3600" dirty="0"/>
              <a:t>Exams should be completed by Wednesday 29th June.</a:t>
            </a:r>
          </a:p>
          <a:p>
            <a:r>
              <a:rPr lang="en-GB" sz="3600" dirty="0"/>
              <a:t>Regular review in classes, and a number of after school sessions running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24645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2887"/>
            <a:ext cx="12224268" cy="6372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8990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A02E6C0-F056-4896-A8C4-FAE485F975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76417"/>
            <a:ext cx="12192000" cy="120700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800" b="1" dirty="0"/>
              <a:t>How to support your child’s revision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9735863-8CC0-4371-8D80-09326B4C01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62532" y="1"/>
            <a:ext cx="1929468" cy="1929468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84C424A-6BEA-4DDE-B0C6-2C9B8B8155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4708" y="1782092"/>
            <a:ext cx="11442583" cy="4297829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sz="3500" b="1" dirty="0"/>
              <a:t>Support them in planning.</a:t>
            </a:r>
            <a:r>
              <a:rPr lang="en-GB" sz="3500" dirty="0"/>
              <a:t> We teach students how to write a plan for use at home, and you can support this. This plan needs to be: </a:t>
            </a:r>
          </a:p>
          <a:p>
            <a:pPr>
              <a:buFontTx/>
              <a:buChar char="-"/>
            </a:pPr>
            <a:r>
              <a:rPr lang="en-GB" u="sng" dirty="0"/>
              <a:t>Realistic</a:t>
            </a:r>
            <a:r>
              <a:rPr lang="en-GB" dirty="0"/>
              <a:t> - students will have had full days at school, and they need to not try to do too much in any night.</a:t>
            </a:r>
          </a:p>
          <a:p>
            <a:pPr>
              <a:buFontTx/>
              <a:buChar char="-"/>
            </a:pPr>
            <a:r>
              <a:rPr lang="en-GB" u="sng" dirty="0"/>
              <a:t>Varied</a:t>
            </a:r>
            <a:r>
              <a:rPr lang="en-GB" dirty="0"/>
              <a:t> - 20 minutes on three subjects is much more useful than an hour on one </a:t>
            </a:r>
          </a:p>
          <a:p>
            <a:pPr>
              <a:buFontTx/>
              <a:buChar char="-"/>
            </a:pPr>
            <a:r>
              <a:rPr lang="en-GB" u="sng" dirty="0"/>
              <a:t>Planned</a:t>
            </a:r>
            <a:r>
              <a:rPr lang="en-GB" dirty="0"/>
              <a:t> Teachers will share a general revision plan and students should organise their revision timetable around this.</a:t>
            </a:r>
          </a:p>
          <a:p>
            <a:pPr>
              <a:buFontTx/>
              <a:buChar char="-"/>
            </a:pPr>
            <a:r>
              <a:rPr lang="en-GB" u="sng" dirty="0"/>
              <a:t>Visible</a:t>
            </a:r>
            <a:r>
              <a:rPr lang="en-GB" dirty="0"/>
              <a:t> Make sure a copy of the revision timetable is somewhere where everyone can see it. </a:t>
            </a:r>
          </a:p>
          <a:p>
            <a:pPr>
              <a:buFontTx/>
              <a:buChar char="-"/>
            </a:pPr>
            <a:r>
              <a:rPr lang="en-GB" u="sng" dirty="0"/>
              <a:t>Flexible</a:t>
            </a:r>
            <a:r>
              <a:rPr lang="en-GB" dirty="0"/>
              <a:t> No panicking if a day get’s missed, just carry on.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074802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A02E6C0-F056-4896-A8C4-FAE485F975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76417"/>
            <a:ext cx="12192000" cy="120700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800" b="1" dirty="0"/>
              <a:t>How to support your child’s revision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4072F16-7205-4557-A9EC-882DF9E829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59401" y="0"/>
            <a:ext cx="1932599" cy="1932599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84C424A-6BEA-4DDE-B0C6-2C9B8B8155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0315" y="1528839"/>
            <a:ext cx="10755385" cy="4351338"/>
          </a:xfrm>
        </p:spPr>
        <p:txBody>
          <a:bodyPr>
            <a:normAutofit lnSpcReduction="10000"/>
          </a:bodyPr>
          <a:lstStyle/>
          <a:p>
            <a:pPr marL="0" indent="0" defTabSz="457200" fontAlgn="base">
              <a:lnSpc>
                <a:spcPct val="100000"/>
              </a:lnSpc>
              <a:buClr>
                <a:schemeClr val="tx1"/>
              </a:buClr>
              <a:buNone/>
            </a:pPr>
            <a:r>
              <a:rPr lang="en-GB" sz="3200" b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Ensure they have the right conditions.</a:t>
            </a:r>
            <a:r>
              <a:rPr lang="en-GB" sz="3200" dirty="0">
                <a:solidFill>
                  <a:prstClr val="black">
                    <a:lumMod val="75000"/>
                    <a:lumOff val="25000"/>
                  </a:prstClr>
                </a:solidFill>
              </a:rPr>
              <a:t> To revise effectively, they need to be away from distractions, and be staying healthy and fit. </a:t>
            </a:r>
          </a:p>
          <a:p>
            <a:pPr defTabSz="457200" fontAlgn="base">
              <a:lnSpc>
                <a:spcPct val="100000"/>
              </a:lnSpc>
              <a:buClr>
                <a:schemeClr val="tx1"/>
              </a:buClr>
            </a:pPr>
            <a:r>
              <a:rPr lang="en-GB" sz="2700" dirty="0">
                <a:solidFill>
                  <a:prstClr val="black">
                    <a:lumMod val="75000"/>
                    <a:lumOff val="25000"/>
                  </a:prstClr>
                </a:solidFill>
              </a:rPr>
              <a:t>Ensure no phones or screen are accessible whilst revising. </a:t>
            </a:r>
          </a:p>
          <a:p>
            <a:pPr defTabSz="457200" fontAlgn="base">
              <a:lnSpc>
                <a:spcPct val="100000"/>
              </a:lnSpc>
              <a:buClr>
                <a:schemeClr val="tx1"/>
              </a:buClr>
            </a:pPr>
            <a:r>
              <a:rPr lang="en-GB" sz="2700" dirty="0">
                <a:solidFill>
                  <a:prstClr val="black">
                    <a:lumMod val="75000"/>
                    <a:lumOff val="25000"/>
                  </a:prstClr>
                </a:solidFill>
              </a:rPr>
              <a:t>Avoid music. It doesn't help (even though most students believe that they revise better with music playing)</a:t>
            </a:r>
          </a:p>
          <a:p>
            <a:pPr defTabSz="457200" fontAlgn="base">
              <a:lnSpc>
                <a:spcPct val="100000"/>
              </a:lnSpc>
              <a:buClr>
                <a:schemeClr val="tx1"/>
              </a:buClr>
            </a:pPr>
            <a:r>
              <a:rPr lang="en-GB" sz="2700" dirty="0">
                <a:solidFill>
                  <a:prstClr val="black">
                    <a:lumMod val="75000"/>
                    <a:lumOff val="25000"/>
                  </a:prstClr>
                </a:solidFill>
              </a:rPr>
              <a:t>A good healthy meal in the evening, and sensible bedtimes. </a:t>
            </a:r>
          </a:p>
          <a:p>
            <a:pPr defTabSz="457200" fontAlgn="base">
              <a:lnSpc>
                <a:spcPct val="100000"/>
              </a:lnSpc>
              <a:buClr>
                <a:schemeClr val="tx1"/>
              </a:buClr>
            </a:pPr>
            <a:r>
              <a:rPr lang="en-GB" sz="2700" dirty="0">
                <a:solidFill>
                  <a:prstClr val="black">
                    <a:lumMod val="75000"/>
                    <a:lumOff val="25000"/>
                  </a:prstClr>
                </a:solidFill>
              </a:rPr>
              <a:t>Some activity (preferably physical) that is nothing to do with school as a break and reward.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111250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800" b="1" dirty="0"/>
              <a:t>How to support your child’s revision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A02E6C0-F056-4896-A8C4-FAE485F975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76417"/>
            <a:ext cx="12192000" cy="12070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FA76732-21DF-448A-93D9-8648AE960C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59401" y="0"/>
            <a:ext cx="1932599" cy="1932599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84C424A-6BEA-4DDE-B0C6-2C9B8B8155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0100" y="1649795"/>
            <a:ext cx="10515600" cy="4351338"/>
          </a:xfrm>
        </p:spPr>
        <p:txBody>
          <a:bodyPr>
            <a:normAutofit/>
          </a:bodyPr>
          <a:lstStyle/>
          <a:p>
            <a:pPr marL="0" lvl="0" indent="0" defTabSz="457200" fontAlgn="base">
              <a:lnSpc>
                <a:spcPct val="100000"/>
              </a:lnSpc>
              <a:buClr>
                <a:schemeClr val="tx1"/>
              </a:buClr>
              <a:buNone/>
            </a:pPr>
            <a:r>
              <a:rPr lang="en-GB" sz="32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Encourage the right techniques. </a:t>
            </a:r>
            <a:r>
              <a:rPr lang="en-GB" sz="32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There are good ways and bad ways of revising. These apply to pretty much everybody. </a:t>
            </a:r>
          </a:p>
          <a:p>
            <a:pPr lvl="0" defTabSz="457200" fontAlgn="base">
              <a:lnSpc>
                <a:spcPct val="100000"/>
              </a:lnSpc>
              <a:buClr>
                <a:schemeClr val="tx1"/>
              </a:buClr>
            </a:pPr>
            <a:r>
              <a:rPr lang="en-GB" sz="26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Good ways </a:t>
            </a:r>
            <a:r>
              <a:rPr lang="en-GB" sz="26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include flashcards, mind-maps (without the notes) practice questions, verbal summarising and trying to teach someone else</a:t>
            </a:r>
          </a:p>
          <a:p>
            <a:pPr lvl="0" defTabSz="457200" fontAlgn="base">
              <a:lnSpc>
                <a:spcPct val="100000"/>
              </a:lnSpc>
              <a:buClr>
                <a:schemeClr val="tx1"/>
              </a:buClr>
            </a:pPr>
            <a:r>
              <a:rPr lang="en-GB" sz="26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Bad ways </a:t>
            </a:r>
            <a:r>
              <a:rPr lang="en-GB" sz="26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include lots of note taking, reading large amounts of the text book, and highlighting passages.</a:t>
            </a:r>
          </a:p>
          <a:p>
            <a:pPr lvl="0" defTabSz="457200" fontAlgn="base">
              <a:lnSpc>
                <a:spcPct val="100000"/>
              </a:lnSpc>
              <a:buClr>
                <a:schemeClr val="tx1"/>
              </a:buClr>
            </a:pPr>
            <a:r>
              <a:rPr lang="en-GB" sz="26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 a general rule, they should always start by trying to remember the ideas, then check and re-learn if they need to.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649439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2887"/>
            <a:ext cx="12224268" cy="6372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0415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A02E6C0-F056-4896-A8C4-FAE485F975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76417"/>
            <a:ext cx="12192000" cy="120700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800" b="1" dirty="0"/>
              <a:t>How to support your child’s revision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8868131-D83F-48F6-B682-D146B1AEAB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59401" y="0"/>
            <a:ext cx="1932599" cy="1932599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84C424A-6BEA-4DDE-B0C6-2C9B8B8155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0635" y="1528839"/>
            <a:ext cx="10515600" cy="4351338"/>
          </a:xfrm>
        </p:spPr>
        <p:txBody>
          <a:bodyPr/>
          <a:lstStyle/>
          <a:p>
            <a:pPr marL="0" lvl="0" indent="0" defTabSz="457200" fontAlgn="base">
              <a:lnSpc>
                <a:spcPct val="100000"/>
              </a:lnSpc>
              <a:buClr>
                <a:schemeClr val="tx1"/>
              </a:buClr>
              <a:buNone/>
            </a:pPr>
            <a:r>
              <a:rPr lang="en-GB" sz="32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Test them.</a:t>
            </a:r>
            <a:r>
              <a:rPr lang="en-GB" sz="32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Even if you have no knowledge of the subject, there are ways of helping without this being too onerous for yourself or your son/daughter. For example:</a:t>
            </a:r>
          </a:p>
          <a:p>
            <a:pPr lvl="1" defTabSz="457200" fontAlgn="base">
              <a:lnSpc>
                <a:spcPct val="100000"/>
              </a:lnSpc>
              <a:spcBef>
                <a:spcPts val="1000"/>
              </a:spcBef>
              <a:buClr>
                <a:schemeClr val="tx1"/>
              </a:buClr>
            </a:pPr>
            <a:r>
              <a:rPr lang="en-GB" sz="26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Ask them to summarise what they have done that day. This act of summarising will actually help them to learn it better, as they are having to recall the information. </a:t>
            </a:r>
          </a:p>
          <a:p>
            <a:pPr lvl="1" defTabSz="457200" fontAlgn="base">
              <a:lnSpc>
                <a:spcPct val="100000"/>
              </a:lnSpc>
              <a:spcBef>
                <a:spcPts val="1000"/>
              </a:spcBef>
              <a:buClr>
                <a:schemeClr val="tx1"/>
              </a:buClr>
            </a:pPr>
            <a:r>
              <a:rPr lang="en-GB" sz="26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 they are writing flashcards, you can use those to quiz them. </a:t>
            </a:r>
          </a:p>
          <a:p>
            <a:pPr lvl="1" defTabSz="457200" fontAlgn="base">
              <a:lnSpc>
                <a:spcPct val="100000"/>
              </a:lnSpc>
              <a:spcBef>
                <a:spcPts val="1000"/>
              </a:spcBef>
              <a:buClr>
                <a:schemeClr val="tx1"/>
              </a:buClr>
            </a:pPr>
            <a:r>
              <a:rPr lang="en-GB" sz="26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 they are using a revision guide, these often have questions you could use.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524798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78956" y="785874"/>
            <a:ext cx="9322051" cy="2262781"/>
          </a:xfrm>
        </p:spPr>
        <p:txBody>
          <a:bodyPr>
            <a:normAutofit/>
          </a:bodyPr>
          <a:lstStyle/>
          <a:p>
            <a:r>
              <a:rPr lang="en-GB" sz="6600" b="1" dirty="0"/>
              <a:t>Homework at Gartree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64419" y="3573374"/>
            <a:ext cx="8915399" cy="1126283"/>
          </a:xfrm>
        </p:spPr>
        <p:txBody>
          <a:bodyPr>
            <a:normAutofit/>
          </a:bodyPr>
          <a:lstStyle/>
          <a:p>
            <a:r>
              <a:rPr lang="en-GB" sz="3600" dirty="0"/>
              <a:t>What to expect and how to check</a:t>
            </a:r>
          </a:p>
        </p:txBody>
      </p:sp>
    </p:spTree>
    <p:extLst>
      <p:ext uri="{BB962C8B-B14F-4D97-AF65-F5344CB8AC3E}">
        <p14:creationId xmlns:p14="http://schemas.microsoft.com/office/powerpoint/2010/main" val="33325629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3C5B258-2046-4C68-A500-1085753127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12897"/>
            <a:ext cx="12192000" cy="120976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286505"/>
            <a:ext cx="10515600" cy="3802026"/>
          </a:xfrm>
        </p:spPr>
        <p:txBody>
          <a:bodyPr>
            <a:normAutofit/>
          </a:bodyPr>
          <a:lstStyle/>
          <a:p>
            <a:pPr algn="ctr"/>
            <a:r>
              <a:rPr lang="en-US" sz="8000" dirty="0"/>
              <a:t>Introduction</a:t>
            </a:r>
            <a:br>
              <a:rPr lang="en-US" sz="5400" dirty="0"/>
            </a:br>
            <a:br>
              <a:rPr lang="en-US" sz="5400" dirty="0"/>
            </a:br>
            <a:r>
              <a:rPr lang="en-US" sz="3600" dirty="0"/>
              <a:t>Mr Wilson – Assistant Headteacher</a:t>
            </a:r>
            <a:endParaRPr lang="en-GB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r="4633" b="10117"/>
          <a:stretch/>
        </p:blipFill>
        <p:spPr>
          <a:xfrm>
            <a:off x="9930440" y="71729"/>
            <a:ext cx="2256908" cy="2294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0010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5400" b="1" dirty="0"/>
              <a:t>Purpose of homework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84C424A-6BEA-4DDE-B0C6-2C9B8B8155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lvl="0" defTabSz="457200">
              <a:lnSpc>
                <a:spcPct val="100000"/>
              </a:lnSpc>
              <a:buClr>
                <a:schemeClr val="tx1"/>
              </a:buClr>
            </a:pPr>
            <a:r>
              <a:rPr lang="en-GB" sz="26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Revise and review ideas from the lesson	</a:t>
            </a:r>
          </a:p>
          <a:p>
            <a:pPr lvl="0" defTabSz="457200">
              <a:lnSpc>
                <a:spcPct val="100000"/>
              </a:lnSpc>
              <a:buClr>
                <a:schemeClr val="tx1"/>
              </a:buClr>
            </a:pPr>
            <a:r>
              <a:rPr lang="en-GB" sz="26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 techniques and skills</a:t>
            </a:r>
          </a:p>
          <a:p>
            <a:pPr lvl="0" defTabSz="457200">
              <a:lnSpc>
                <a:spcPct val="100000"/>
              </a:lnSpc>
              <a:buClr>
                <a:schemeClr val="tx1"/>
              </a:buClr>
            </a:pPr>
            <a:r>
              <a:rPr lang="en-GB" sz="26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Allow pupils to explore subjects more broadly</a:t>
            </a:r>
          </a:p>
          <a:p>
            <a:pPr lvl="0" defTabSz="457200">
              <a:lnSpc>
                <a:spcPct val="100000"/>
              </a:lnSpc>
              <a:buClr>
                <a:schemeClr val="tx1"/>
              </a:buClr>
            </a:pPr>
            <a:r>
              <a:rPr lang="en-GB" sz="26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Help students and teachers identify weak areas to revisit</a:t>
            </a:r>
          </a:p>
          <a:p>
            <a:pPr lvl="0" defTabSz="457200">
              <a:lnSpc>
                <a:spcPct val="100000"/>
              </a:lnSpc>
              <a:buClr>
                <a:schemeClr val="tx1"/>
              </a:buClr>
            </a:pPr>
            <a:r>
              <a:rPr lang="en-GB" sz="26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Help students develop self-management skills</a:t>
            </a:r>
          </a:p>
          <a:p>
            <a:pPr lvl="0" defTabSz="457200">
              <a:lnSpc>
                <a:spcPct val="100000"/>
              </a:lnSpc>
              <a:buClr>
                <a:schemeClr val="tx1"/>
              </a:buClr>
            </a:pPr>
            <a:r>
              <a:rPr lang="en-GB" sz="39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</a:t>
            </a:r>
          </a:p>
          <a:p>
            <a:pPr lvl="0" defTabSz="457200">
              <a:lnSpc>
                <a:spcPct val="100000"/>
              </a:lnSpc>
              <a:buClr>
                <a:schemeClr val="tx1"/>
              </a:buClr>
            </a:pPr>
            <a:r>
              <a:rPr lang="en-GB" sz="26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keep pupils busy</a:t>
            </a:r>
          </a:p>
          <a:p>
            <a:pPr lvl="0" defTabSz="457200">
              <a:lnSpc>
                <a:spcPct val="100000"/>
              </a:lnSpc>
              <a:buClr>
                <a:schemeClr val="tx1"/>
              </a:buClr>
            </a:pPr>
            <a:r>
              <a:rPr lang="en-GB" sz="26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finish off work</a:t>
            </a:r>
          </a:p>
          <a:p>
            <a:pPr marL="342900" lvl="0" indent="-342900" defTabSz="457200">
              <a:lnSpc>
                <a:spcPct val="100000"/>
              </a:lnSpc>
              <a:buClr>
                <a:srgbClr val="A53010"/>
              </a:buClr>
              <a:buFont typeface="Wingdings 3" charset="2"/>
              <a:buChar char=""/>
            </a:pPr>
            <a:r>
              <a:rPr lang="en-GB" sz="26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/>
              </a:rPr>
              <a:t>‘Go away and find out</a:t>
            </a:r>
            <a:r>
              <a:rPr lang="en-GB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/>
              </a:rPr>
              <a:t>’</a:t>
            </a:r>
          </a:p>
          <a:p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A02E6C0-F056-4896-A8C4-FAE485F975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76417"/>
            <a:ext cx="12192000" cy="12070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0E054DE-6992-4A00-8030-E3224E58E89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2159"/>
          <a:stretch/>
        </p:blipFill>
        <p:spPr>
          <a:xfrm>
            <a:off x="9817129" y="0"/>
            <a:ext cx="2374871" cy="2210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2357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dirty="0"/>
              <a:t>How to check what homework your child has</a:t>
            </a: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1B3A7C38-4E06-4935-A5CE-3A1C3FAA7C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02736" y="1690688"/>
            <a:ext cx="6205576" cy="435133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A02E6C0-F056-4896-A8C4-FAE485F975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476417"/>
            <a:ext cx="12192000" cy="12070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48F71D5-A32E-4F28-BA80-79A08B7737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722" y="1690688"/>
            <a:ext cx="1597290" cy="40907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C4B1E04-EBCA-4EC5-B63E-3B700470E2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6447" y="2294763"/>
            <a:ext cx="2328874" cy="4206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735B40D-031F-481A-9C21-A3FB631082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200" y="2936162"/>
            <a:ext cx="2597121" cy="1091279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338286A-B830-4F86-A709-206054233098}"/>
              </a:ext>
            </a:extLst>
          </p:cNvPr>
          <p:cNvCxnSpPr/>
          <p:nvPr/>
        </p:nvCxnSpPr>
        <p:spPr>
          <a:xfrm flipH="1">
            <a:off x="1106447" y="3251709"/>
            <a:ext cx="2326482" cy="162703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85006F91-296E-4035-B3BB-C6910892322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14354" y="0"/>
            <a:ext cx="2377646" cy="2206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2881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41CC3E-5E6A-4920-A588-31C122AE05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94539" y="2206943"/>
            <a:ext cx="3760304" cy="4222161"/>
          </a:xfrm>
        </p:spPr>
        <p:txBody>
          <a:bodyPr>
            <a:normAutofit/>
          </a:bodyPr>
          <a:lstStyle/>
          <a:p>
            <a:r>
              <a:rPr lang="en-GB" dirty="0"/>
              <a:t>‘Assignments’ lets you see all current and past homework in list form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AA20E06-0597-45B9-BACC-0DC4F180C1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343" b="22798"/>
          <a:stretch/>
        </p:blipFill>
        <p:spPr>
          <a:xfrm>
            <a:off x="0" y="0"/>
            <a:ext cx="7328452" cy="68528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802B504-CAB6-4662-9B54-172EA95BE9D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747"/>
          <a:stretch/>
        </p:blipFill>
        <p:spPr>
          <a:xfrm>
            <a:off x="10164977" y="0"/>
            <a:ext cx="2027023" cy="2206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1449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3BC6FE-C5B7-420A-A85C-3FF0E199DA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825625"/>
            <a:ext cx="2656114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3600" dirty="0"/>
              <a:t>Calendar view shows deadlines in a week-to-view format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5A18C0E-5610-47CE-AC56-EAD178D2E4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6114" y="65088"/>
            <a:ext cx="9535886" cy="67127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2CEF064-889F-4F20-8268-7DDF99563F0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747"/>
          <a:stretch/>
        </p:blipFill>
        <p:spPr>
          <a:xfrm>
            <a:off x="10164977" y="0"/>
            <a:ext cx="2027023" cy="2206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1954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E76CEC06-C402-48B7-8393-450E292F7E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393612"/>
            <a:ext cx="9210675" cy="507941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A02E6C0-F056-4896-A8C4-FAE485F975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476417"/>
            <a:ext cx="12192000" cy="1207008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57F6707A-C063-4639-8136-DA2DB074BA6D}"/>
              </a:ext>
            </a:extLst>
          </p:cNvPr>
          <p:cNvSpPr/>
          <p:nvPr/>
        </p:nvSpPr>
        <p:spPr>
          <a:xfrm>
            <a:off x="5261496" y="1393612"/>
            <a:ext cx="834504" cy="55030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976F1EB-2DF1-4960-B437-665F3ABD952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747"/>
          <a:stretch/>
        </p:blipFill>
        <p:spPr>
          <a:xfrm>
            <a:off x="10164977" y="0"/>
            <a:ext cx="2027023" cy="2206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4317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b="1" dirty="0"/>
              <a:t>Reports</a:t>
            </a:r>
            <a:endParaRPr lang="en-GB" sz="6600" b="1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84C424A-6BEA-4DDE-B0C6-2C9B8B8155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buClr>
                <a:schemeClr val="tx1"/>
              </a:buClr>
            </a:pPr>
            <a:r>
              <a:rPr lang="en-GB" sz="36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 will receive a report early in the new year.</a:t>
            </a:r>
          </a:p>
          <a:p>
            <a:pPr lvl="0" defTabSz="457200">
              <a:lnSpc>
                <a:spcPct val="100000"/>
              </a:lnSpc>
              <a:buClr>
                <a:schemeClr val="tx1"/>
              </a:buClr>
            </a:pPr>
            <a:r>
              <a:rPr lang="en-US" sz="36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This will contain indicator grades (GIGs), Teacher assessments and the practice exam grades.</a:t>
            </a:r>
          </a:p>
          <a:p>
            <a:pPr lvl="0" defTabSz="457200">
              <a:lnSpc>
                <a:spcPct val="100000"/>
              </a:lnSpc>
              <a:buClr>
                <a:schemeClr val="tx1"/>
              </a:buClr>
            </a:pPr>
            <a:r>
              <a:rPr lang="en-US" sz="36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 are welcome to contact teachers or form tutors if you have specific concerns at this stage.</a:t>
            </a:r>
          </a:p>
          <a:p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A02E6C0-F056-4896-A8C4-FAE485F975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76417"/>
            <a:ext cx="12192000" cy="12070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318AB96-71FB-487C-B84C-F8FABD07FE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72559" y="142070"/>
            <a:ext cx="1495755" cy="1771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6620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49723"/>
            <a:ext cx="10515600" cy="335916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endParaRPr lang="en-US" sz="5400" dirty="0"/>
          </a:p>
          <a:p>
            <a:pPr marL="0" indent="0" algn="ctr">
              <a:buNone/>
            </a:pPr>
            <a:r>
              <a:rPr lang="en-US" sz="9300" dirty="0"/>
              <a:t>Post 16</a:t>
            </a:r>
          </a:p>
          <a:p>
            <a:pPr marL="0" indent="0" algn="ctr">
              <a:buNone/>
            </a:pPr>
            <a:endParaRPr lang="en-US" sz="39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11E018F-B1AA-433A-9E31-8FD81BECF5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20805"/>
            <a:ext cx="12192000" cy="120700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97250" y="207946"/>
            <a:ext cx="2194750" cy="187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41342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Post 16 Applications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D14647-447A-4409-8BA2-D1993B89B2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99677" y="220998"/>
            <a:ext cx="2192323" cy="187061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CA8057A-D89E-4147-A834-42C37D200E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457915"/>
            <a:ext cx="12192000" cy="1207008"/>
          </a:xfrm>
          <a:prstGeom prst="rect">
            <a:avLst/>
          </a:prstGeom>
        </p:spPr>
      </p:pic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794BCE5E-9AFE-45B5-B007-CA3B049614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0360" y="1690688"/>
            <a:ext cx="8188355" cy="4351338"/>
          </a:xfrm>
        </p:spPr>
        <p:txBody>
          <a:bodyPr>
            <a:normAutofit fontScale="92500"/>
          </a:bodyPr>
          <a:lstStyle/>
          <a:p>
            <a:r>
              <a:rPr lang="en-US" dirty="0"/>
              <a:t>September – Introduction to Post 16 courses and colleges, writing of personal statements</a:t>
            </a:r>
          </a:p>
          <a:p>
            <a:r>
              <a:rPr lang="en-US" dirty="0"/>
              <a:t>October – Logging on to PS16 website, College Open Days</a:t>
            </a:r>
          </a:p>
          <a:p>
            <a:r>
              <a:rPr lang="en-US" dirty="0"/>
              <a:t>November – Completing Open Days, Completing Applications</a:t>
            </a:r>
          </a:p>
          <a:p>
            <a:r>
              <a:rPr lang="en-US" dirty="0"/>
              <a:t>December – “Tidy Up”, References Begin (Mock Examinations)</a:t>
            </a:r>
          </a:p>
          <a:p>
            <a:r>
              <a:rPr lang="en-US" dirty="0"/>
              <a:t>January – References Completed, Qualifications Added</a:t>
            </a:r>
          </a:p>
          <a:p>
            <a:r>
              <a:rPr lang="en-US" dirty="0"/>
              <a:t>March – Interviews Begin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842B935-8E15-45B0-9130-6812018C0F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82524" y="2731048"/>
            <a:ext cx="3182388" cy="8108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FBF45FA-800D-41D3-B4B8-96110B6D3B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34016" y="3825380"/>
            <a:ext cx="2469337" cy="1384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484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Post 16 Applications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D14647-447A-4409-8BA2-D1993B89B2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99677" y="193077"/>
            <a:ext cx="2192323" cy="187061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CA8057A-D89E-4147-A834-42C37D200E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457915"/>
            <a:ext cx="12192000" cy="120700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DD3FA50-2F14-4469-996A-E1D40517640B}"/>
              </a:ext>
            </a:extLst>
          </p:cNvPr>
          <p:cNvSpPr txBox="1"/>
          <p:nvPr/>
        </p:nvSpPr>
        <p:spPr>
          <a:xfrm>
            <a:off x="725848" y="1559434"/>
            <a:ext cx="6690019" cy="452431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u="sng" dirty="0"/>
              <a:t>Questions/Concerns</a:t>
            </a:r>
          </a:p>
          <a:p>
            <a:endParaRPr lang="en-US" sz="2400" b="1" dirty="0"/>
          </a:p>
          <a:p>
            <a:r>
              <a:rPr lang="en-US" sz="2400" b="1" dirty="0"/>
              <a:t>I’m worried about my personal statement</a:t>
            </a:r>
          </a:p>
          <a:p>
            <a:endParaRPr lang="en-US" sz="2400" b="1" dirty="0"/>
          </a:p>
          <a:p>
            <a:r>
              <a:rPr lang="en-US" sz="2400" b="1" dirty="0"/>
              <a:t>I’m still not sure which college or which courses to apply for</a:t>
            </a:r>
          </a:p>
          <a:p>
            <a:endParaRPr lang="en-US" sz="2400" b="1" dirty="0"/>
          </a:p>
          <a:p>
            <a:r>
              <a:rPr lang="en-US" sz="2400" b="1" dirty="0"/>
              <a:t>I need more info on courses</a:t>
            </a:r>
          </a:p>
          <a:p>
            <a:endParaRPr lang="en-US" sz="2400" b="1" dirty="0"/>
          </a:p>
          <a:p>
            <a:r>
              <a:rPr lang="en-US" sz="2400" b="1" dirty="0"/>
              <a:t>I’m not sure how to send off my application</a:t>
            </a:r>
          </a:p>
          <a:p>
            <a:endParaRPr lang="en-US" sz="2400" b="1" dirty="0"/>
          </a:p>
          <a:p>
            <a:r>
              <a:rPr lang="en-US" sz="2400" b="1" dirty="0"/>
              <a:t>I’ve applied but changed my mind about something</a:t>
            </a:r>
            <a:endParaRPr lang="en-GB" sz="2400" b="1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00B905F-0253-4B33-A810-C9DA5037F7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68542" y="2763463"/>
            <a:ext cx="3182388" cy="81083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238BFBC-5D66-4D36-8BC9-7FF737A8DA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39223" y="3821591"/>
            <a:ext cx="2469094" cy="1383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082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49723"/>
            <a:ext cx="10515600" cy="2730391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endParaRPr lang="en-US" sz="5400" dirty="0"/>
          </a:p>
          <a:p>
            <a:pPr marL="0" indent="0" algn="ctr">
              <a:buNone/>
            </a:pPr>
            <a:r>
              <a:rPr lang="en-US" sz="9300" dirty="0"/>
              <a:t>Wellbeing &amp; General Tips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11E018F-B1AA-433A-9E31-8FD81BECF5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20805"/>
            <a:ext cx="12192000" cy="120700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70367" y="223838"/>
            <a:ext cx="1963082" cy="1956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2982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7E1ABEC-462E-4C91-A66A-CA71D6EF23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37423"/>
            <a:ext cx="12192000" cy="120700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35356" y="2961742"/>
            <a:ext cx="4045871" cy="1325563"/>
          </a:xfrm>
        </p:spPr>
        <p:txBody>
          <a:bodyPr/>
          <a:lstStyle/>
          <a:p>
            <a:r>
              <a:rPr lang="en-US" dirty="0"/>
              <a:t>The Road Ahead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0544"/>
            <a:ext cx="7558924" cy="6379859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29</a:t>
            </a:r>
            <a:r>
              <a:rPr lang="en-US" baseline="30000" dirty="0"/>
              <a:t>th</a:t>
            </a:r>
            <a:r>
              <a:rPr lang="en-US" dirty="0"/>
              <a:t> November – Mock Exam Fortnight</a:t>
            </a:r>
          </a:p>
          <a:p>
            <a:r>
              <a:rPr lang="en-US" dirty="0"/>
              <a:t>15</a:t>
            </a:r>
            <a:r>
              <a:rPr lang="en-US" baseline="30000" dirty="0"/>
              <a:t>th</a:t>
            </a:r>
            <a:r>
              <a:rPr lang="en-US" dirty="0"/>
              <a:t> December – Post 16 Application Deadline</a:t>
            </a:r>
          </a:p>
          <a:p>
            <a:r>
              <a:rPr lang="en-US" dirty="0"/>
              <a:t>7</a:t>
            </a:r>
            <a:r>
              <a:rPr lang="en-US" baseline="30000" dirty="0"/>
              <a:t>th</a:t>
            </a:r>
            <a:r>
              <a:rPr lang="en-US" dirty="0"/>
              <a:t> January – Year 11 Reports</a:t>
            </a:r>
          </a:p>
          <a:p>
            <a:r>
              <a:rPr lang="en-US" dirty="0"/>
              <a:t>10</a:t>
            </a:r>
            <a:r>
              <a:rPr lang="en-US" baseline="30000" dirty="0"/>
              <a:t>th</a:t>
            </a:r>
            <a:r>
              <a:rPr lang="en-US" dirty="0"/>
              <a:t> January – Creative </a:t>
            </a:r>
            <a:r>
              <a:rPr lang="en-US" dirty="0" err="1"/>
              <a:t>iMedia</a:t>
            </a:r>
            <a:r>
              <a:rPr lang="en-US" dirty="0"/>
              <a:t> Exam</a:t>
            </a:r>
          </a:p>
          <a:p>
            <a:r>
              <a:rPr lang="en-US" dirty="0"/>
              <a:t>11</a:t>
            </a:r>
            <a:r>
              <a:rPr lang="en-US" baseline="30000" dirty="0"/>
              <a:t>th</a:t>
            </a:r>
            <a:r>
              <a:rPr lang="en-US" dirty="0"/>
              <a:t> &amp; 13</a:t>
            </a:r>
            <a:r>
              <a:rPr lang="en-US" baseline="30000" dirty="0"/>
              <a:t>th</a:t>
            </a:r>
            <a:r>
              <a:rPr lang="en-US" dirty="0"/>
              <a:t> January - Parents’ Evening</a:t>
            </a:r>
          </a:p>
          <a:p>
            <a:r>
              <a:rPr lang="en-US" dirty="0"/>
              <a:t>23</a:t>
            </a:r>
            <a:r>
              <a:rPr lang="en-US" baseline="30000" dirty="0"/>
              <a:t>rd</a:t>
            </a:r>
            <a:r>
              <a:rPr lang="en-US" dirty="0"/>
              <a:t> February – English Macbeth Assessment</a:t>
            </a:r>
          </a:p>
          <a:p>
            <a:r>
              <a:rPr lang="en-US" dirty="0"/>
              <a:t>3</a:t>
            </a:r>
            <a:r>
              <a:rPr lang="en-US" baseline="30000" dirty="0"/>
              <a:t>rd</a:t>
            </a:r>
            <a:r>
              <a:rPr lang="en-US" dirty="0"/>
              <a:t> &amp; 10</a:t>
            </a:r>
            <a:r>
              <a:rPr lang="en-US" baseline="30000" dirty="0"/>
              <a:t>th</a:t>
            </a:r>
            <a:r>
              <a:rPr lang="en-US" dirty="0"/>
              <a:t> March – Food Practical Exam</a:t>
            </a:r>
          </a:p>
          <a:p>
            <a:r>
              <a:rPr lang="en-US" dirty="0"/>
              <a:t>Date TBC (March) Drama Component 2</a:t>
            </a:r>
          </a:p>
          <a:p>
            <a:r>
              <a:rPr lang="en-US" dirty="0"/>
              <a:t>24</a:t>
            </a:r>
            <a:r>
              <a:rPr lang="en-US" baseline="30000" dirty="0"/>
              <a:t>th</a:t>
            </a:r>
            <a:r>
              <a:rPr lang="en-US" dirty="0"/>
              <a:t> March - Y11 Reports </a:t>
            </a:r>
          </a:p>
          <a:p>
            <a:r>
              <a:rPr lang="en-US" dirty="0"/>
              <a:t>Date TBC (Easter) – MFL Speaking Exams</a:t>
            </a:r>
          </a:p>
          <a:p>
            <a:r>
              <a:rPr lang="en-US" dirty="0"/>
              <a:t>4</a:t>
            </a:r>
            <a:r>
              <a:rPr lang="en-US" baseline="30000" dirty="0"/>
              <a:t>th</a:t>
            </a:r>
            <a:r>
              <a:rPr lang="en-US" dirty="0"/>
              <a:t> April - English Language Paper 1 Section A</a:t>
            </a:r>
          </a:p>
          <a:p>
            <a:r>
              <a:rPr lang="en-US" dirty="0"/>
              <a:t>Date TBC (April/May) - GCSE PE Practical Moderation</a:t>
            </a:r>
          </a:p>
          <a:p>
            <a:r>
              <a:rPr lang="en-US" b="1" dirty="0"/>
              <a:t>16</a:t>
            </a:r>
            <a:r>
              <a:rPr lang="en-US" b="1" baseline="30000" dirty="0"/>
              <a:t>th</a:t>
            </a:r>
            <a:r>
              <a:rPr lang="en-US" b="1" dirty="0"/>
              <a:t> May – Summer Exams Begin</a:t>
            </a:r>
          </a:p>
          <a:p>
            <a:r>
              <a:rPr lang="en-US" b="1" dirty="0"/>
              <a:t>29</a:t>
            </a:r>
            <a:r>
              <a:rPr lang="en-US" b="1" baseline="30000" dirty="0"/>
              <a:t>th</a:t>
            </a:r>
            <a:r>
              <a:rPr lang="en-US" b="1" dirty="0"/>
              <a:t> June – Summer Exams End </a:t>
            </a:r>
          </a:p>
          <a:p>
            <a:r>
              <a:rPr lang="en-US" dirty="0"/>
              <a:t>Date TBC (July) – Prom</a:t>
            </a:r>
          </a:p>
          <a:p>
            <a:r>
              <a:rPr lang="en-US" dirty="0"/>
              <a:t>25</a:t>
            </a:r>
            <a:r>
              <a:rPr lang="en-US" baseline="30000" dirty="0"/>
              <a:t>th</a:t>
            </a:r>
            <a:r>
              <a:rPr lang="en-US" dirty="0"/>
              <a:t> August – Results Day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305D18-4A7E-4FFF-B9C8-BD660EDE9F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63231" y="253417"/>
            <a:ext cx="1717996" cy="1717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022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Wellbeing</a:t>
            </a:r>
            <a:r>
              <a:rPr lang="en-GB" dirty="0"/>
              <a:t> – Sources of Support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Parents, Family &amp; Friends</a:t>
            </a:r>
          </a:p>
          <a:p>
            <a:r>
              <a:rPr lang="en-US" dirty="0"/>
              <a:t>Pastoral Support</a:t>
            </a:r>
          </a:p>
          <a:p>
            <a:r>
              <a:rPr lang="en-US" dirty="0"/>
              <a:t>School Counsellor</a:t>
            </a:r>
          </a:p>
          <a:p>
            <a:r>
              <a:rPr lang="en-US" dirty="0"/>
              <a:t>Wellbeing Workshop</a:t>
            </a:r>
            <a:r>
              <a:rPr lang="en-GB" dirty="0"/>
              <a:t>(s)</a:t>
            </a:r>
          </a:p>
          <a:p>
            <a:r>
              <a:rPr lang="en-US" dirty="0"/>
              <a:t>External Agencies</a:t>
            </a:r>
          </a:p>
          <a:p>
            <a:r>
              <a:rPr lang="en-US" dirty="0"/>
              <a:t>Websites &amp; Helplines</a:t>
            </a:r>
          </a:p>
          <a:p>
            <a:r>
              <a:rPr lang="en-US" dirty="0"/>
              <a:t>GP and Specialist Services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9D22FEE-0DBC-41CE-AF14-451DA57469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24844" y="241832"/>
            <a:ext cx="1957998" cy="195799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C19D779-68B7-48DD-99EE-A96D7B7319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481180"/>
            <a:ext cx="12192000" cy="1207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995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1A52A0D-A3BE-43C3-AC7D-E709C32740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81142"/>
            <a:ext cx="12192000" cy="120700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Wellbeing</a:t>
            </a:r>
            <a:r>
              <a:rPr lang="en-GB" dirty="0"/>
              <a:t> – Top Tips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30957" y="3167517"/>
            <a:ext cx="3762375" cy="111045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b="1" dirty="0"/>
              <a:t>1. Balance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0D6070-4F18-41F1-9026-DE68515A2C1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595" t="14169" r="12683" b="12632"/>
          <a:stretch/>
        </p:blipFill>
        <p:spPr>
          <a:xfrm>
            <a:off x="10159068" y="91464"/>
            <a:ext cx="1963023" cy="187288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4349" y="1964348"/>
            <a:ext cx="4093478" cy="381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177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Wellbeing</a:t>
            </a:r>
            <a:r>
              <a:rPr lang="en-GB" dirty="0"/>
              <a:t> – Top Tips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96668" y="3170990"/>
            <a:ext cx="3762375" cy="111045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b="1" dirty="0"/>
              <a:t>2. Exercise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0D6070-4F18-41F1-9026-DE68515A2C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595" t="14169" r="12683" b="12632"/>
          <a:stretch/>
        </p:blipFill>
        <p:spPr>
          <a:xfrm>
            <a:off x="10159068" y="91464"/>
            <a:ext cx="1963023" cy="18728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2798" y="1879766"/>
            <a:ext cx="4483894" cy="33456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03BB58C-5C62-4DC7-AAA9-B8E1370E72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488087"/>
            <a:ext cx="12192000" cy="1207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50336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Wellbeing</a:t>
            </a:r>
            <a:r>
              <a:rPr lang="en-GB" dirty="0"/>
              <a:t> – Top Tips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73569" y="3156133"/>
            <a:ext cx="3762375" cy="111045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b="1" dirty="0"/>
              <a:t>3. Diet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0D6070-4F18-41F1-9026-DE68515A2C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595" t="14169" r="12683" b="12632"/>
          <a:stretch/>
        </p:blipFill>
        <p:spPr>
          <a:xfrm>
            <a:off x="10159068" y="91464"/>
            <a:ext cx="1963023" cy="187288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r="15466"/>
          <a:stretch/>
        </p:blipFill>
        <p:spPr>
          <a:xfrm>
            <a:off x="1339181" y="1667681"/>
            <a:ext cx="4496478" cy="399174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353FA1A-F465-4F97-847E-38A604D86E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458374"/>
            <a:ext cx="12192000" cy="1207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45982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Wellbeing</a:t>
            </a:r>
            <a:r>
              <a:rPr lang="en-GB" dirty="0"/>
              <a:t> – Top Tips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94730" y="3027935"/>
            <a:ext cx="3762375" cy="111045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b="1" dirty="0"/>
              <a:t>4. </a:t>
            </a:r>
            <a:r>
              <a:rPr lang="en-US" sz="4400" b="1" dirty="0" err="1"/>
              <a:t>Organisation</a:t>
            </a:r>
            <a:endParaRPr lang="en-US" sz="44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0D6070-4F18-41F1-9026-DE68515A2C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595" t="14169" r="12683" b="12632"/>
          <a:stretch/>
        </p:blipFill>
        <p:spPr>
          <a:xfrm>
            <a:off x="10159068" y="91464"/>
            <a:ext cx="1963023" cy="187288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8015" y="1776107"/>
            <a:ext cx="2502694" cy="40544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C24121F-12FC-4C4C-9BA9-0515811EF6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9909" y="5475638"/>
            <a:ext cx="12192000" cy="1207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56622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Wellbeing</a:t>
            </a:r>
            <a:r>
              <a:rPr lang="en-GB" dirty="0"/>
              <a:t> – Top Tips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52253" y="3007059"/>
            <a:ext cx="3762375" cy="111045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b="1" dirty="0"/>
              <a:t>5. Connecting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0D6070-4F18-41F1-9026-DE68515A2C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595" t="14169" r="12683" b="12632"/>
          <a:stretch/>
        </p:blipFill>
        <p:spPr>
          <a:xfrm>
            <a:off x="10159068" y="91464"/>
            <a:ext cx="1963023" cy="18728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471" y="1643047"/>
            <a:ext cx="5777604" cy="379083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851DB84-82A7-4097-972E-2A8F542CC2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9909" y="5433886"/>
            <a:ext cx="12192000" cy="1207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13385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Wellbeing</a:t>
            </a:r>
            <a:r>
              <a:rPr lang="en-GB" dirty="0"/>
              <a:t> – Top Tips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31694" y="3208230"/>
            <a:ext cx="5422106" cy="1110456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en-US" sz="4400" b="1" dirty="0"/>
              <a:t>Bonus Tip - Perspective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0D6070-4F18-41F1-9026-DE68515A2C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595" t="14169" r="12683" b="12632"/>
          <a:stretch/>
        </p:blipFill>
        <p:spPr>
          <a:xfrm>
            <a:off x="10159068" y="91464"/>
            <a:ext cx="1963023" cy="187288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080" y="1831777"/>
            <a:ext cx="5157788" cy="38633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0566C8B-20CE-469E-A901-281F9C5285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9909" y="5500805"/>
            <a:ext cx="12192000" cy="1207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85578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Tips For Parents &amp; </a:t>
            </a:r>
            <a:r>
              <a:rPr lang="en-US" dirty="0" err="1"/>
              <a:t>Carers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1. Support the wellbeing tips</a:t>
            </a:r>
            <a:endParaRPr lang="en-GB" dirty="0"/>
          </a:p>
          <a:p>
            <a:pPr marL="0" indent="0">
              <a:buNone/>
            </a:pPr>
            <a:r>
              <a:rPr lang="en-US" dirty="0"/>
              <a:t>2. Provide the resources &amp; environment</a:t>
            </a:r>
          </a:p>
          <a:p>
            <a:pPr marL="0" indent="0">
              <a:buNone/>
            </a:pPr>
            <a:r>
              <a:rPr lang="en-US" dirty="0"/>
              <a:t>3. Monitor &amp; motivate</a:t>
            </a:r>
          </a:p>
          <a:p>
            <a:pPr marL="0" indent="0">
              <a:buNone/>
            </a:pPr>
            <a:r>
              <a:rPr lang="en-US" dirty="0"/>
              <a:t>4. Follow the 80-20 rule</a:t>
            </a:r>
          </a:p>
          <a:p>
            <a:pPr marL="0" indent="0">
              <a:buNone/>
            </a:pPr>
            <a:r>
              <a:rPr lang="en-US" dirty="0"/>
              <a:t>5. Reward them</a:t>
            </a:r>
          </a:p>
          <a:p>
            <a:pPr marL="0" indent="0">
              <a:buNone/>
            </a:pPr>
            <a:r>
              <a:rPr lang="en-US" dirty="0"/>
              <a:t>6. Spot the stressors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6D3B06A-3657-4064-BB3E-8CF11FC94E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57063" y="266780"/>
            <a:ext cx="2229899" cy="156425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69E00D2-58B5-412E-9A80-9A1EA0E72E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573459"/>
            <a:ext cx="12192000" cy="1207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529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Tips For Parents &amp; </a:t>
            </a:r>
            <a:r>
              <a:rPr lang="en-US" dirty="0" err="1"/>
              <a:t>Carers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6D3B06A-3657-4064-BB3E-8CF11FC94E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57063" y="266780"/>
            <a:ext cx="2229899" cy="156425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69E00D2-58B5-412E-9A80-9A1EA0E72E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573459"/>
            <a:ext cx="12192000" cy="12070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938" y="1690688"/>
            <a:ext cx="7535769" cy="4196662"/>
          </a:xfrm>
          <a:prstGeom prst="rect">
            <a:avLst/>
          </a:prstGeom>
          <a:ln w="28575">
            <a:solidFill>
              <a:schemeClr val="bg2">
                <a:lumMod val="50000"/>
              </a:schemeClr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8621171" y="3447407"/>
            <a:ext cx="30173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5"/>
              </a:rPr>
              <a:t>Gartree High School on Vimeo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9981619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95375"/>
          </a:xfrm>
        </p:spPr>
        <p:txBody>
          <a:bodyPr/>
          <a:lstStyle/>
          <a:p>
            <a:r>
              <a:rPr lang="en-GB" dirty="0"/>
              <a:t>	 </a:t>
            </a:r>
          </a:p>
        </p:txBody>
      </p:sp>
      <p:cxnSp>
        <p:nvCxnSpPr>
          <p:cNvPr id="5" name="Straight Connector 4"/>
          <p:cNvCxnSpPr/>
          <p:nvPr/>
        </p:nvCxnSpPr>
        <p:spPr>
          <a:xfrm flipH="1">
            <a:off x="297951" y="6358490"/>
            <a:ext cx="11671443" cy="0"/>
          </a:xfrm>
          <a:prstGeom prst="line">
            <a:avLst/>
          </a:prstGeom>
          <a:ln w="381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52014" y="1836469"/>
            <a:ext cx="9729751" cy="133252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6000" dirty="0"/>
              <a:t>Thank you for listening.</a:t>
            </a:r>
          </a:p>
          <a:p>
            <a:pPr marL="0" indent="0">
              <a:buNone/>
            </a:pPr>
            <a:endParaRPr lang="en-US" sz="6000" dirty="0"/>
          </a:p>
          <a:p>
            <a:pPr marL="0" indent="0">
              <a:buNone/>
            </a:pPr>
            <a:r>
              <a:rPr lang="en-US" sz="6000" dirty="0"/>
              <a:t>Have a good evening.</a:t>
            </a:r>
            <a:endParaRPr lang="en-GB" sz="60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5527" y="5531190"/>
            <a:ext cx="4031671" cy="8272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06874" y="142618"/>
            <a:ext cx="1693851" cy="1693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9103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3C5B258-2046-4C68-A500-1085753127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424706"/>
            <a:ext cx="12192000" cy="120976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" name="gJcQybB4Lb0Se5RU_2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3126" y="314107"/>
            <a:ext cx="8983596" cy="5053158"/>
          </a:xfrm>
        </p:spPr>
      </p:pic>
    </p:spTree>
    <p:extLst>
      <p:ext uri="{BB962C8B-B14F-4D97-AF65-F5344CB8AC3E}">
        <p14:creationId xmlns:p14="http://schemas.microsoft.com/office/powerpoint/2010/main" val="2421258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63265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3C5B258-2046-4C68-A500-1085753127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424706"/>
            <a:ext cx="12192000" cy="120976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" name="iSlfIKNVPzEYgi7d">
            <a:hlinkClick r:id="" action="ppaction://media"/>
            <a:extLst>
              <a:ext uri="{FF2B5EF4-FFF2-40B4-BE49-F238E27FC236}">
                <a16:creationId xmlns:a16="http://schemas.microsoft.com/office/drawing/2014/main" id="{B8C89EA3-EB49-4CE9-BC79-241B5EFECA4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1161" y="339028"/>
            <a:ext cx="10061435" cy="4939710"/>
          </a:xfrm>
        </p:spPr>
      </p:pic>
    </p:spTree>
    <p:extLst>
      <p:ext uri="{BB962C8B-B14F-4D97-AF65-F5344CB8AC3E}">
        <p14:creationId xmlns:p14="http://schemas.microsoft.com/office/powerpoint/2010/main" val="2302450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3C5B258-2046-4C68-A500-1085753127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12897"/>
            <a:ext cx="12192000" cy="120976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4FB042F-9CAC-4501-975D-1E881F05A0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6233" y="1690688"/>
            <a:ext cx="2231329" cy="156071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62D0863-FE4F-427E-A81A-8F69961C28F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655" t="16659" r="5838" b="18067"/>
          <a:stretch/>
        </p:blipFill>
        <p:spPr>
          <a:xfrm>
            <a:off x="6778303" y="705000"/>
            <a:ext cx="2340529" cy="176604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780B06E-5122-4881-B385-F60299CE58D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0695" b="11013"/>
          <a:stretch/>
        </p:blipFill>
        <p:spPr>
          <a:xfrm>
            <a:off x="1068269" y="4270816"/>
            <a:ext cx="2231328" cy="174696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A25A57E-8BA5-4D36-BA5A-2AB4129DE2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83972" y="3318316"/>
            <a:ext cx="1905000" cy="1905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249EBC3-327E-4047-8A7C-DE2CA51FB02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7641" t="18486" r="18163" b="19663"/>
          <a:stretch/>
        </p:blipFill>
        <p:spPr>
          <a:xfrm>
            <a:off x="4999838" y="3006585"/>
            <a:ext cx="1556197" cy="1499379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B3ED634-012F-46D7-93AE-C8565110E9A6}"/>
              </a:ext>
            </a:extLst>
          </p:cNvPr>
          <p:cNvCxnSpPr/>
          <p:nvPr/>
        </p:nvCxnSpPr>
        <p:spPr>
          <a:xfrm flipH="1">
            <a:off x="6207853" y="2306972"/>
            <a:ext cx="838899" cy="780177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DF3CA84-35EE-45F9-BD66-AD3550936D68}"/>
              </a:ext>
            </a:extLst>
          </p:cNvPr>
          <p:cNvCxnSpPr>
            <a:cxnSpLocks/>
          </p:cNvCxnSpPr>
          <p:nvPr/>
        </p:nvCxnSpPr>
        <p:spPr>
          <a:xfrm flipH="1" flipV="1">
            <a:off x="6627303" y="4003033"/>
            <a:ext cx="1795244" cy="448735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1F69DCF-E02A-4162-9137-47960C7AC023}"/>
              </a:ext>
            </a:extLst>
          </p:cNvPr>
          <p:cNvCxnSpPr>
            <a:cxnSpLocks/>
          </p:cNvCxnSpPr>
          <p:nvPr/>
        </p:nvCxnSpPr>
        <p:spPr>
          <a:xfrm flipH="1" flipV="1">
            <a:off x="3514987" y="2590663"/>
            <a:ext cx="1484852" cy="571041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1A69A96-7049-4202-B61E-8CF8D30FDA0C}"/>
              </a:ext>
            </a:extLst>
          </p:cNvPr>
          <p:cNvCxnSpPr>
            <a:cxnSpLocks/>
          </p:cNvCxnSpPr>
          <p:nvPr/>
        </p:nvCxnSpPr>
        <p:spPr>
          <a:xfrm flipH="1">
            <a:off x="3598877" y="4003033"/>
            <a:ext cx="1495009" cy="692512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9838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49723"/>
            <a:ext cx="10515600" cy="3359161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endParaRPr lang="en-US" sz="5400" dirty="0"/>
          </a:p>
          <a:p>
            <a:pPr marL="0" indent="0" algn="ctr">
              <a:buNone/>
            </a:pPr>
            <a:r>
              <a:rPr lang="en-US" sz="9300" dirty="0"/>
              <a:t>Ex-Students</a:t>
            </a:r>
          </a:p>
          <a:p>
            <a:pPr marL="0" indent="0" algn="ctr">
              <a:buNone/>
            </a:pPr>
            <a:endParaRPr lang="en-US" sz="3900" dirty="0"/>
          </a:p>
          <a:p>
            <a:pPr marL="0" indent="0" algn="ctr">
              <a:buNone/>
            </a:pPr>
            <a:r>
              <a:rPr lang="en-US" sz="3200" dirty="0"/>
              <a:t>Jo Cook &amp; Erin McManus </a:t>
            </a:r>
            <a:endParaRPr lang="en-GB" sz="3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91A01C7-58E4-4299-9591-DEC38A6006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727" t="18463" r="18163" b="19685"/>
          <a:stretch/>
        </p:blipFill>
        <p:spPr>
          <a:xfrm>
            <a:off x="10041623" y="230187"/>
            <a:ext cx="2042020" cy="18543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11E018F-B1AA-433A-9E31-8FD81BECF5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420805"/>
            <a:ext cx="12192000" cy="1207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8072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49723"/>
            <a:ext cx="10515600" cy="3359161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endParaRPr lang="en-US" sz="5400" dirty="0"/>
          </a:p>
          <a:p>
            <a:pPr marL="0" indent="0" algn="ctr">
              <a:buNone/>
            </a:pPr>
            <a:r>
              <a:rPr lang="en-US" sz="9300" dirty="0"/>
              <a:t>Mocks, Revision, Homework &amp; Reports</a:t>
            </a:r>
          </a:p>
          <a:p>
            <a:pPr marL="0" indent="0" algn="ctr">
              <a:buNone/>
            </a:pPr>
            <a:endParaRPr lang="en-US" sz="3900" dirty="0"/>
          </a:p>
          <a:p>
            <a:pPr marL="0" indent="0" algn="ctr">
              <a:buNone/>
            </a:pPr>
            <a:r>
              <a:rPr lang="en-US" sz="4600" dirty="0" err="1"/>
              <a:t>Mr</a:t>
            </a:r>
            <a:r>
              <a:rPr lang="en-US" sz="4600" dirty="0"/>
              <a:t> Allard - Assistant </a:t>
            </a:r>
            <a:r>
              <a:rPr lang="en-US" sz="4600" dirty="0" err="1"/>
              <a:t>Headteacher</a:t>
            </a:r>
            <a:endParaRPr lang="en-GB" sz="4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11E018F-B1AA-433A-9E31-8FD81BECF5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20805"/>
            <a:ext cx="12192000" cy="120700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59401" y="0"/>
            <a:ext cx="1932599" cy="1932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8312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b="1" dirty="0"/>
              <a:t>Practice Exams</a:t>
            </a:r>
            <a:endParaRPr lang="en-GB" sz="6000" b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A02E6C0-F056-4896-A8C4-FAE485F975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76417"/>
            <a:ext cx="12192000" cy="12070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51198DC-C029-4D0F-A51F-F8C38CEE79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59401" y="15784"/>
            <a:ext cx="1932599" cy="1932599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84C424A-6BEA-4DDE-B0C6-2C9B8B8155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1001" y="1721339"/>
            <a:ext cx="10515600" cy="4213939"/>
          </a:xfrm>
        </p:spPr>
        <p:txBody>
          <a:bodyPr>
            <a:normAutofit lnSpcReduction="10000"/>
          </a:bodyPr>
          <a:lstStyle/>
          <a:p>
            <a:pPr>
              <a:spcAft>
                <a:spcPts val="1200"/>
              </a:spcAft>
            </a:pPr>
            <a:r>
              <a:rPr lang="en-US" sz="3200" dirty="0"/>
              <a:t>All year 11 students taking 2 weeks of practice exams to help them prepare for the real sessions coming in June</a:t>
            </a:r>
          </a:p>
          <a:p>
            <a:pPr>
              <a:spcAft>
                <a:spcPts val="1200"/>
              </a:spcAft>
            </a:pPr>
            <a:r>
              <a:rPr lang="en-US" sz="3200" dirty="0"/>
              <a:t>Students have received full instructions on how to prepare and conduct themselves in the exams.</a:t>
            </a:r>
            <a:endParaRPr lang="en-GB" sz="3200" dirty="0"/>
          </a:p>
          <a:p>
            <a:pPr>
              <a:spcAft>
                <a:spcPts val="1200"/>
              </a:spcAft>
            </a:pPr>
            <a:r>
              <a:rPr lang="en-US" sz="3200" dirty="0"/>
              <a:t>Currently, we expect exams to go ahead in June, but should they be cancelled again, we would be using the results from the practice exams as part of our evidence.</a:t>
            </a:r>
          </a:p>
          <a:p>
            <a:pPr>
              <a:spcAft>
                <a:spcPts val="1200"/>
              </a:spcAft>
            </a:pPr>
            <a:r>
              <a:rPr lang="en-US" sz="3200" dirty="0"/>
              <a:t>Curriculum is being adapted and fully covered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98788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4BA94290059764EA6CA2E30ED63CE3B" ma:contentTypeVersion="14" ma:contentTypeDescription="Create a new document." ma:contentTypeScope="" ma:versionID="7085331581181d3fb69716bf8fee72ce">
  <xsd:schema xmlns:xsd="http://www.w3.org/2001/XMLSchema" xmlns:xs="http://www.w3.org/2001/XMLSchema" xmlns:p="http://schemas.microsoft.com/office/2006/metadata/properties" xmlns:ns3="202c7301-83ed-4ce2-ad4b-c10bad3a0860" xmlns:ns4="65b113eb-9169-4b19-8686-a386d7ebbdb5" targetNamespace="http://schemas.microsoft.com/office/2006/metadata/properties" ma:root="true" ma:fieldsID="94975002d0e42769929bd5e023e32bc1" ns3:_="" ns4:_="">
    <xsd:import namespace="202c7301-83ed-4ce2-ad4b-c10bad3a0860"/>
    <xsd:import namespace="65b113eb-9169-4b19-8686-a386d7ebbdb5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AutoKeyPoints" minOccurs="0"/>
                <xsd:element ref="ns3:MediaServiceKeyPoints" minOccurs="0"/>
                <xsd:element ref="ns3:MediaServiceLocation" minOccurs="0"/>
                <xsd:element ref="ns4:SharedWithUsers" minOccurs="0"/>
                <xsd:element ref="ns4:SharedWithDetails" minOccurs="0"/>
                <xsd:element ref="ns4:SharingHintHash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02c7301-83ed-4ce2-ad4b-c10bad3a086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5b113eb-9169-4b19-8686-a386d7ebbdb5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0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C208AFD-5F9D-43EA-A8B0-EC63F1C8B7B4}">
  <ds:schemaRefs>
    <ds:schemaRef ds:uri="http://schemas.microsoft.com/office/2006/documentManagement/types"/>
    <ds:schemaRef ds:uri="http://purl.org/dc/terms/"/>
    <ds:schemaRef ds:uri="http://schemas.microsoft.com/office/2006/metadata/properties"/>
    <ds:schemaRef ds:uri="http://purl.org/dc/elements/1.1/"/>
    <ds:schemaRef ds:uri="http://schemas.microsoft.com/office/infopath/2007/PartnerControls"/>
    <ds:schemaRef ds:uri="http://purl.org/dc/dcmitype/"/>
    <ds:schemaRef ds:uri="http://schemas.openxmlformats.org/package/2006/metadata/core-properties"/>
    <ds:schemaRef ds:uri="65b113eb-9169-4b19-8686-a386d7ebbdb5"/>
    <ds:schemaRef ds:uri="202c7301-83ed-4ce2-ad4b-c10bad3a0860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8EF26330-76E0-4E1C-94EE-F8C1133FA1F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5C2ADEA-8956-4311-AFE1-7DFBD4A4F2B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02c7301-83ed-4ce2-ad4b-c10bad3a0860"/>
    <ds:schemaRef ds:uri="65b113eb-9169-4b19-8686-a386d7ebbdb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1025</TotalTime>
  <Words>1099</Words>
  <Application>Microsoft Office PowerPoint</Application>
  <PresentationFormat>Widescreen</PresentationFormat>
  <Paragraphs>139</Paragraphs>
  <Slides>39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39</vt:i4>
      </vt:variant>
    </vt:vector>
  </HeadingPairs>
  <TitlesOfParts>
    <vt:vector size="47" baseType="lpstr">
      <vt:lpstr>Arial</vt:lpstr>
      <vt:lpstr>Calibri</vt:lpstr>
      <vt:lpstr>Calibri Light</vt:lpstr>
      <vt:lpstr>Century Gothic</vt:lpstr>
      <vt:lpstr>Life's A Beach</vt:lpstr>
      <vt:lpstr>Wingdings 3</vt:lpstr>
      <vt:lpstr>Office Theme</vt:lpstr>
      <vt:lpstr>1_Office Theme</vt:lpstr>
      <vt:lpstr>Year 11 Information Evening  Tuesday 23 November</vt:lpstr>
      <vt:lpstr>Introduction  Mr Wilson – Assistant Headteacher</vt:lpstr>
      <vt:lpstr>The Road Ahead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Practice Exams</vt:lpstr>
      <vt:lpstr>PowerPoint Presentation</vt:lpstr>
      <vt:lpstr>PowerPoint Presentation</vt:lpstr>
      <vt:lpstr>Revision for finals</vt:lpstr>
      <vt:lpstr>PowerPoint Presentation</vt:lpstr>
      <vt:lpstr>How to support your child’s revision</vt:lpstr>
      <vt:lpstr>How to support your child’s revision</vt:lpstr>
      <vt:lpstr>How to support your child’s revision</vt:lpstr>
      <vt:lpstr>PowerPoint Presentation</vt:lpstr>
      <vt:lpstr>How to support your child’s revision</vt:lpstr>
      <vt:lpstr>Homework at Gartree</vt:lpstr>
      <vt:lpstr>Purpose of homework</vt:lpstr>
      <vt:lpstr>How to check what homework your child has</vt:lpstr>
      <vt:lpstr>‘Assignments’ lets you see all current and past homework in list form</vt:lpstr>
      <vt:lpstr>PowerPoint Presentation</vt:lpstr>
      <vt:lpstr>PowerPoint Presentation</vt:lpstr>
      <vt:lpstr>Reports</vt:lpstr>
      <vt:lpstr>PowerPoint Presentation</vt:lpstr>
      <vt:lpstr>Post 16 Applications</vt:lpstr>
      <vt:lpstr>Post 16 Applications</vt:lpstr>
      <vt:lpstr>PowerPoint Presentation</vt:lpstr>
      <vt:lpstr>Wellbeing – Sources of Support</vt:lpstr>
      <vt:lpstr>Wellbeing – Top Tips</vt:lpstr>
      <vt:lpstr>Wellbeing – Top Tips</vt:lpstr>
      <vt:lpstr>Wellbeing – Top Tips</vt:lpstr>
      <vt:lpstr>Wellbeing – Top Tips</vt:lpstr>
      <vt:lpstr>Wellbeing – Top Tips</vt:lpstr>
      <vt:lpstr>Wellbeing – Top Tips</vt:lpstr>
      <vt:lpstr>Tips For Parents &amp; Carers</vt:lpstr>
      <vt:lpstr>Tips For Parents &amp; Carers</vt:lpstr>
      <vt:lpstr>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Mr B Rackley</dc:creator>
  <cp:lastModifiedBy>David Allard</cp:lastModifiedBy>
  <cp:revision>28</cp:revision>
  <dcterms:created xsi:type="dcterms:W3CDTF">2021-11-19T07:36:44Z</dcterms:created>
  <dcterms:modified xsi:type="dcterms:W3CDTF">2021-11-23T15:01:45Z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0x01010034BA94290059764EA6CA2E30ED63CE3B</vt:lpwstr>
  </property>
</Properties>
</file>